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2" r:id="rId4"/>
    <p:sldId id="273" r:id="rId5"/>
    <p:sldId id="264" r:id="rId6"/>
    <p:sldId id="267" r:id="rId7"/>
    <p:sldId id="257" r:id="rId8"/>
    <p:sldId id="270" r:id="rId9"/>
    <p:sldId id="258" r:id="rId10"/>
    <p:sldId id="262" r:id="rId11"/>
    <p:sldId id="269" r:id="rId12"/>
    <p:sldId id="261" r:id="rId13"/>
    <p:sldId id="260" r:id="rId14"/>
    <p:sldId id="25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4136-08E7-4993-B849-41994237C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3D08D-F37C-4E7A-BB94-6BCCBD9A5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DC248-4D21-4885-8FE4-2959E1FC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371C6-2915-4C6C-8D3E-E7A6A1799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9220-FA09-43C3-89D3-87AA10FC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76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8EC2-193B-4A55-85AB-1C3B11BD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7A8A0-74B9-4CEB-8A37-F742228A2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3B7F7-1CB7-44A7-8EAC-090BC397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188D-DCC2-4519-9F96-15A5E1290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0C96E-5B7B-40E4-817C-EE1E20EC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60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243BE-6C81-41EB-896E-A34C2EBA3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D7A44-0E19-4EF7-92B4-DDFBC0908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97427-CC99-48C6-9C0E-2FDD76C1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46F8-65C8-4906-8E65-4F35EEE0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2E0F7-0071-47B2-AAC1-FE1EF2D5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9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057F-143A-4FDC-86C3-D37ACDF8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B214-B255-4DC4-9EB5-6AD48012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75C9D-E978-4F90-8CE1-BF50BCD4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30286-864C-46FC-A0D5-D9FA3E8C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91386-04D6-42DB-A854-C294906D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2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C041-7B1D-4244-8075-E03184CB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CE6DF-D43B-47F0-90B1-42CADE36B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0EFD7-D694-43AE-BCEA-F47EAC70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5342-E134-4E2E-B57C-EF854C2B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CEC5-ABA3-46BA-B85B-2FCC40D4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64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DC78-8521-453E-B7F5-FFD10860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3C65-248D-4047-AC23-534AD8C30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E70C0-CB91-48D6-B87C-4477B8031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532FF-DA6D-451C-BC84-49ADB47DC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30AE1-B63C-447E-ADEC-4352850F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2D6FA-7932-4921-8D4A-B0914073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2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3BDA3-C931-4E4D-ADE6-0A7ECC30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C5B68-52A1-4AE8-94DD-C0DAF7600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BB058-7617-44EB-82F9-9A3D03809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43212-2096-46B9-B1CD-D9580E5CD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39E03-4596-4307-8C2B-9D69CBAFF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9D375-9BE8-4821-B9C5-3C3D9BEC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E0773-E6E6-43EC-B970-052CF62C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4D056-51BC-48C0-A261-ADA26D3B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108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456D-5876-4F15-8FA3-9734FF80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6B94C-9E07-414B-B2DC-F38851B62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F96C3-9EA7-47B5-975E-3010B1E05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E50F6-32C5-4EB5-AFC7-36772484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84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B1DDD6-B6E5-4EDD-AC5E-B97881E1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73255-13ED-472E-AA5B-FA232841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3DE40-9837-4EF7-838A-47934BD1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68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CC44-0648-4CC1-8AA1-0E704D81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480BF-E8EF-427E-BB23-B52EBD14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93AAE-5CB5-4436-BFF1-3765352FA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3A8F-7660-4533-A00E-853F7CFB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1E773-D565-4916-B240-5CED492F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C36C3-46CB-4910-B50D-1DF478B6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33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C305-2690-454F-A189-4409CFAC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BEAAF-DD68-44E2-B772-065633C6A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CAE56-8109-48F6-84F3-9936D23C3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2CD89-33D2-42A6-9074-6282B881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97C4C-F88B-47DA-9340-A902A496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11326-E710-4150-8DD7-1235CC10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39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7C440-0FE1-47F5-B843-608F117D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36B80-EBA9-4885-B4E7-3778AACA1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5BD5B-5ACE-415A-B1FE-C42B5B30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CFABD-0696-4C80-B223-664CD1C30072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440B1-45D2-41D7-B8B1-7908E1499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23823-85FC-4F33-B7FF-86E5DB4C8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82597-3EB9-4460-BFEB-C398D41F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22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B994-5AF3-4C3D-9DE4-A23CCB32E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Algorithmic Trading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A27BC-36EF-4EA9-AD50-74A13B88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Ewan Cook</a:t>
            </a:r>
          </a:p>
        </p:txBody>
      </p:sp>
    </p:spTree>
    <p:extLst>
      <p:ext uri="{BB962C8B-B14F-4D97-AF65-F5344CB8AC3E}">
        <p14:creationId xmlns:p14="http://schemas.microsoft.com/office/powerpoint/2010/main" val="159106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E583-1537-41D6-A855-EDFE4E17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Triangular Arbitrage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F0807-39C6-4DBD-9B50-F57A269D3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87" y="1690688"/>
            <a:ext cx="71342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2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E583-1537-41D6-A855-EDFE4E17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Triangular Arbitrage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A991E6-66AC-4486-8DCB-259AEC782FC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GBP/USD: 1.296101</a:t>
                </a:r>
              </a:p>
              <a:p>
                <a:r>
                  <a:rPr lang="en-GB" dirty="0"/>
                  <a:t>USD/EUR: 0.863625</a:t>
                </a:r>
              </a:p>
              <a:p>
                <a:r>
                  <a:rPr lang="en-GB" dirty="0"/>
                  <a:t>EUR/GBP: 0.902076</a:t>
                </a:r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£1000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.00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$1296.10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$1296.10 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€1119.34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€1119.34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£1009.73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A991E6-66AC-4486-8DCB-259AEC782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92ADC89-62DE-4422-ADA7-46922E27BB1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dirty="0"/>
                  <a:t>‘Arbitrage Factor’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𝐺𝐵𝑃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𝑈𝑆𝐷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𝑈𝑆𝐷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𝐸𝑈𝑅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𝐸𝑈𝑅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𝐺𝐵𝑃</m:t>
                            </m:r>
                          </m:den>
                        </m:f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≥1?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=1.00973…</m:t>
                    </m:r>
                  </m:oMath>
                </a14:m>
                <a:endParaRPr lang="en-GB" b="0" dirty="0"/>
              </a:p>
              <a:p>
                <a:endParaRPr lang="en-GB" b="0" dirty="0"/>
              </a:p>
              <a:p>
                <a:r>
                  <a:rPr lang="en-GB" dirty="0"/>
                  <a:t>Arbitrage opportunity!</a:t>
                </a:r>
              </a:p>
              <a:p>
                <a:r>
                  <a:rPr lang="en-GB" dirty="0"/>
                  <a:t>£9.73 profit?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92ADC89-62DE-4422-ADA7-46922E27B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60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E583-1537-41D6-A855-EDFE4E17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DIY Algorithmic Trading?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A8331-7033-4A78-9014-2F4023427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0633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Arguably pointless on FOREX markets, stock exchanges</a:t>
            </a:r>
          </a:p>
          <a:p>
            <a:r>
              <a:rPr lang="en-GB" dirty="0"/>
              <a:t>Viable on Cryptocurrency markets!</a:t>
            </a:r>
          </a:p>
          <a:p>
            <a:pPr lvl="1"/>
            <a:r>
              <a:rPr lang="en-GB" dirty="0"/>
              <a:t>Still liquid</a:t>
            </a:r>
          </a:p>
          <a:p>
            <a:pPr lvl="1"/>
            <a:r>
              <a:rPr lang="en-GB" dirty="0"/>
              <a:t>Larger fluctuations</a:t>
            </a:r>
          </a:p>
          <a:p>
            <a:pPr lvl="1"/>
            <a:r>
              <a:rPr lang="en-GB" dirty="0"/>
              <a:t>No HFT competition</a:t>
            </a:r>
          </a:p>
          <a:p>
            <a:pPr lvl="1"/>
            <a:r>
              <a:rPr lang="en-GB" dirty="0"/>
              <a:t>Lots of accessible exchanges</a:t>
            </a:r>
          </a:p>
          <a:p>
            <a:pPr lvl="1"/>
            <a:r>
              <a:rPr lang="en-GB" dirty="0"/>
              <a:t>Buy/Sell spread varies largely inter-exchange</a:t>
            </a:r>
          </a:p>
          <a:p>
            <a:r>
              <a:rPr lang="en-GB" dirty="0"/>
              <a:t>Cloud trading (</a:t>
            </a:r>
            <a:r>
              <a:rPr lang="en-GB" dirty="0" err="1"/>
              <a:t>QuantConnect</a:t>
            </a:r>
            <a:r>
              <a:rPr lang="en-GB" dirty="0"/>
              <a:t> etc.)</a:t>
            </a:r>
          </a:p>
          <a:p>
            <a:r>
              <a:rPr lang="en-GB" dirty="0"/>
              <a:t>Open Source </a:t>
            </a:r>
            <a:r>
              <a:rPr lang="en-GB" dirty="0" err="1"/>
              <a:t>algo</a:t>
            </a:r>
            <a:r>
              <a:rPr lang="en-GB" dirty="0"/>
              <a:t> trading platforms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8D746-72B3-4623-8B7E-3E4DDEFD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570" y="1027906"/>
            <a:ext cx="4128509" cy="53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3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E583-1537-41D6-A855-EDFE4E17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Implementations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DF2443-810B-43FE-826A-34938B992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5643" cy="4351338"/>
          </a:xfrm>
        </p:spPr>
        <p:txBody>
          <a:bodyPr>
            <a:normAutofit/>
          </a:bodyPr>
          <a:lstStyle/>
          <a:p>
            <a:r>
              <a:rPr lang="en-GB" sz="2400" dirty="0"/>
              <a:t>Blackbird Bitcoin Arbitrage [C++] (github.com/butor/blackbird)</a:t>
            </a:r>
          </a:p>
          <a:p>
            <a:r>
              <a:rPr lang="en-GB" sz="2400" dirty="0" err="1"/>
              <a:t>Gekko</a:t>
            </a:r>
            <a:r>
              <a:rPr lang="en-GB" sz="2400" dirty="0"/>
              <a:t>: a node.js Bitcoin trading bot (github.com/</a:t>
            </a:r>
            <a:r>
              <a:rPr lang="en-GB" sz="2400" dirty="0" err="1"/>
              <a:t>askmike</a:t>
            </a:r>
            <a:r>
              <a:rPr lang="en-GB" sz="2400" dirty="0"/>
              <a:t>/</a:t>
            </a:r>
            <a:r>
              <a:rPr lang="en-GB" sz="2400" dirty="0" err="1"/>
              <a:t>gekko</a:t>
            </a:r>
            <a:r>
              <a:rPr lang="en-GB" sz="2400" dirty="0"/>
              <a:t>)</a:t>
            </a:r>
          </a:p>
          <a:p>
            <a:r>
              <a:rPr lang="en-GB" sz="2400" dirty="0"/>
              <a:t>Golang Bitcoin trading (github.com/philsong/btcrobot)</a:t>
            </a:r>
          </a:p>
          <a:p>
            <a:endParaRPr lang="en-GB" sz="2400" dirty="0"/>
          </a:p>
          <a:p>
            <a:r>
              <a:rPr lang="en-GB" sz="2400" dirty="0"/>
              <a:t>Or even standalone scripts!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6193D-A3FB-4EA4-B448-A2E9C39F1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34" y="1690688"/>
            <a:ext cx="4900366" cy="36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2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08D250-47B1-4730-B526-B411B9EC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Triangular Arbitrage Example (Demo)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177A55-3BD0-4549-9E94-0FC24FFDD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8612" r="4153" b="9585"/>
          <a:stretch/>
        </p:blipFill>
        <p:spPr>
          <a:xfrm>
            <a:off x="2243579" y="1690688"/>
            <a:ext cx="7720553" cy="4625271"/>
          </a:xfrm>
        </p:spPr>
      </p:pic>
    </p:spTree>
    <p:extLst>
      <p:ext uri="{BB962C8B-B14F-4D97-AF65-F5344CB8AC3E}">
        <p14:creationId xmlns:p14="http://schemas.microsoft.com/office/powerpoint/2010/main" val="228181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C25DAB-3351-4FD2-8E20-525C1EF1F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6424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C7666-AFD6-4A7C-8F60-1614A772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Trading…?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C557-88CD-4EC0-A624-C9B249024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process of using computers programmed to follow a set of ‘rules’ for placing a trade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Rules:</a:t>
            </a:r>
          </a:p>
          <a:p>
            <a:pPr lvl="1"/>
            <a:r>
              <a:rPr lang="en-GB" dirty="0"/>
              <a:t>Price</a:t>
            </a:r>
          </a:p>
          <a:p>
            <a:pPr lvl="1"/>
            <a:r>
              <a:rPr lang="en-GB" dirty="0"/>
              <a:t>Volatility</a:t>
            </a:r>
          </a:p>
          <a:p>
            <a:pPr lvl="1"/>
            <a:r>
              <a:rPr lang="en-GB" dirty="0"/>
              <a:t>Trends (Momentum)</a:t>
            </a:r>
          </a:p>
          <a:p>
            <a:pPr lvl="1"/>
            <a:r>
              <a:rPr lang="en-GB" dirty="0"/>
              <a:t>Advanced Models (sentiment analysis etc.)</a:t>
            </a:r>
          </a:p>
          <a:p>
            <a:pPr lvl="1"/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5DA790-BC93-4ACE-B984-5C6B9E049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0947" y="2534444"/>
            <a:ext cx="6254390" cy="27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4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ACB6-8C0D-42A5-A715-15F59EF6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 (trump2cash)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1D6D27-91B9-4501-A1F5-A147ED4E1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690688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66682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ACB6-8C0D-42A5-A715-15F59EF6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 (trump2cash)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605A6-A385-4EAA-876D-E1857399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66" y="1372369"/>
            <a:ext cx="6418868" cy="51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0897-3F6D-4406-9EAF-D38DEF9B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Advantages – Fast,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6F741-7F8A-46FB-AB47-79EA680D9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‘Instantaneous’ trade execution</a:t>
            </a:r>
          </a:p>
          <a:p>
            <a:r>
              <a:rPr lang="en-GB" dirty="0"/>
              <a:t>Efficient multi-exchange trading</a:t>
            </a:r>
          </a:p>
          <a:p>
            <a:r>
              <a:rPr lang="en-GB" dirty="0"/>
              <a:t>Reduced risk (in some areas)</a:t>
            </a:r>
          </a:p>
          <a:p>
            <a:r>
              <a:rPr lang="en-GB" dirty="0"/>
              <a:t>Ability to operate indefinitely</a:t>
            </a:r>
          </a:p>
          <a:p>
            <a:r>
              <a:rPr lang="en-GB" dirty="0"/>
              <a:t>Multiple strategies</a:t>
            </a:r>
          </a:p>
          <a:p>
            <a:r>
              <a:rPr lang="en-GB" dirty="0"/>
              <a:t>Ability to </a:t>
            </a:r>
            <a:r>
              <a:rPr lang="en-GB" dirty="0" err="1"/>
              <a:t>backtest</a:t>
            </a:r>
            <a:endParaRPr lang="en-GB" dirty="0"/>
          </a:p>
          <a:p>
            <a:endParaRPr lang="en-GB" dirty="0"/>
          </a:p>
          <a:p>
            <a:r>
              <a:rPr lang="en-GB" dirty="0"/>
              <a:t>Little human bias!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68F47-0D64-4CED-A43C-8D3C7F9AF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2"/>
          <a:stretch/>
        </p:blipFill>
        <p:spPr>
          <a:xfrm>
            <a:off x="7119810" y="1416377"/>
            <a:ext cx="4233990" cy="50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A6BA-0E7B-4FF6-AA0E-7626B191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- Pointless trying?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B2A0-630C-460C-8005-802C99F5A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 Costs: Time, Money</a:t>
            </a:r>
          </a:p>
          <a:p>
            <a:r>
              <a:rPr lang="en-GB" dirty="0"/>
              <a:t>Maintenance</a:t>
            </a:r>
          </a:p>
          <a:p>
            <a:r>
              <a:rPr lang="en-GB" dirty="0"/>
              <a:t>Model Reliability</a:t>
            </a:r>
          </a:p>
          <a:p>
            <a:r>
              <a:rPr lang="en-GB" dirty="0"/>
              <a:t>Too reliant on </a:t>
            </a:r>
            <a:r>
              <a:rPr lang="en-GB" dirty="0" err="1"/>
              <a:t>backtesting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HFT is the competition</a:t>
            </a:r>
          </a:p>
          <a:p>
            <a:r>
              <a:rPr lang="en-GB" dirty="0"/>
              <a:t>No chance against HFT companies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5C17F-681E-4CA1-A593-35B2021F6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04" y="840268"/>
            <a:ext cx="4359395" cy="201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638F7-F179-4323-B575-EFF623F19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29" y="2229223"/>
            <a:ext cx="3891944" cy="2594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BC4CB-95D0-440E-9325-86CA863E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65" y="5139764"/>
            <a:ext cx="3482271" cy="1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2EF8-FF8C-4E8D-A09F-100221CE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Frequency Trading (HFT)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94C6F-DDD0-4F53-B35C-F9E2CCEF1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33612"/>
            <a:ext cx="10515600" cy="1520122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165,000 trades in the time it takes Usain Bolt to react to the starting pistol!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15445-AD37-464C-A51F-0C6E21C9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32" y="1498355"/>
            <a:ext cx="4936936" cy="38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2EF8-FF8C-4E8D-A09F-100221CE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HFT Hardware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0D61FF-BF3A-40A6-B861-33B1AA5D5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Servers co-located in the racks next to matching servers</a:t>
            </a:r>
          </a:p>
          <a:p>
            <a:r>
              <a:rPr lang="en-GB" dirty="0"/>
              <a:t>FPGAs for data processing and trade execution</a:t>
            </a:r>
          </a:p>
          <a:p>
            <a:r>
              <a:rPr lang="en-GB" dirty="0"/>
              <a:t>GPUs for parallel analysis</a:t>
            </a:r>
          </a:p>
          <a:p>
            <a:r>
              <a:rPr lang="en-GB" dirty="0"/>
              <a:t>Sub-microsecond switch latency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CFB7E-8F3B-4E63-B8ED-7FBC3D66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15" y="3194928"/>
            <a:ext cx="4255416" cy="3297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D7DD91-23E3-44F6-8728-C880EFBDE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5471"/>
            <a:ext cx="4384187" cy="26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9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E583-1537-41D6-A855-EDFE4E17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98"/>
            <a:ext cx="10515600" cy="1325563"/>
          </a:xfrm>
        </p:spPr>
        <p:txBody>
          <a:bodyPr/>
          <a:lstStyle/>
          <a:p>
            <a:r>
              <a:rPr lang="en-GB" dirty="0"/>
              <a:t>Arbitrage – An Example ‘Algorithm’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AB21-8D03-499B-A524-3B4CF898E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“Profiting from differences in prices in different markets”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984E0-9D1B-4423-A747-E50B0603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5" b="16836"/>
          <a:stretch/>
        </p:blipFill>
        <p:spPr>
          <a:xfrm>
            <a:off x="725078" y="2463652"/>
            <a:ext cx="4533753" cy="3045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DA2911-950E-41E0-B72B-0CE5584DC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8" b="35589"/>
          <a:stretch/>
        </p:blipFill>
        <p:spPr>
          <a:xfrm>
            <a:off x="5498479" y="2988092"/>
            <a:ext cx="3222583" cy="903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B3BE6-DC71-4BE3-B089-E28C09D0A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8" b="35589"/>
          <a:stretch/>
        </p:blipFill>
        <p:spPr>
          <a:xfrm>
            <a:off x="8721062" y="3002255"/>
            <a:ext cx="3222583" cy="903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23BF7-837D-446D-9C4E-1D61BCEE2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8" b="35589"/>
          <a:stretch/>
        </p:blipFill>
        <p:spPr>
          <a:xfrm>
            <a:off x="5498478" y="4035840"/>
            <a:ext cx="3222583" cy="903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57004-994A-49D7-A00C-045C768BA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8" b="35589"/>
          <a:stretch/>
        </p:blipFill>
        <p:spPr>
          <a:xfrm>
            <a:off x="8721061" y="4035839"/>
            <a:ext cx="3222583" cy="903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503B5-7241-45C5-A9DF-294BA263FBDF}"/>
              </a:ext>
            </a:extLst>
          </p:cNvPr>
          <p:cNvSpPr txBox="1"/>
          <p:nvPr/>
        </p:nvSpPr>
        <p:spPr>
          <a:xfrm>
            <a:off x="1549653" y="5653743"/>
            <a:ext cx="288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Buy in Tesco for £1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71093-5BAD-4EC6-9268-DC39BEF478BC}"/>
              </a:ext>
            </a:extLst>
          </p:cNvPr>
          <p:cNvSpPr txBox="1"/>
          <p:nvPr/>
        </p:nvSpPr>
        <p:spPr>
          <a:xfrm>
            <a:off x="6307800" y="5592635"/>
            <a:ext cx="482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Sell at school for 50p each</a:t>
            </a:r>
          </a:p>
        </p:txBody>
      </p:sp>
    </p:spTree>
    <p:extLst>
      <p:ext uri="{BB962C8B-B14F-4D97-AF65-F5344CB8AC3E}">
        <p14:creationId xmlns:p14="http://schemas.microsoft.com/office/powerpoint/2010/main" val="2595068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348</Words>
  <Application>Microsoft Office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Algorithmic Trading</vt:lpstr>
      <vt:lpstr>Algorithmic Trading…?</vt:lpstr>
      <vt:lpstr>Sentiment Analysis (trump2cash)</vt:lpstr>
      <vt:lpstr>Sentiment Analysis (trump2cash)</vt:lpstr>
      <vt:lpstr>Advantages – Fast, Accurate</vt:lpstr>
      <vt:lpstr>Disadvantages - Pointless trying?</vt:lpstr>
      <vt:lpstr>High Frequency Trading (HFT)</vt:lpstr>
      <vt:lpstr>HFT Hardware</vt:lpstr>
      <vt:lpstr>Arbitrage – An Example ‘Algorithm’</vt:lpstr>
      <vt:lpstr>Triangular Arbitrage</vt:lpstr>
      <vt:lpstr>Triangular Arbitrage</vt:lpstr>
      <vt:lpstr>DIY Algorithmic Trading?</vt:lpstr>
      <vt:lpstr>Possible Implementations</vt:lpstr>
      <vt:lpstr>Triangular Arbitrage Example (Demo)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Algorithmic Trading</dc:title>
  <dc:creator>Ewan Cook</dc:creator>
  <cp:lastModifiedBy>Ewan Cook</cp:lastModifiedBy>
  <cp:revision>50</cp:revision>
  <dcterms:created xsi:type="dcterms:W3CDTF">2018-09-05T20:43:17Z</dcterms:created>
  <dcterms:modified xsi:type="dcterms:W3CDTF">2018-09-07T12:54:18Z</dcterms:modified>
</cp:coreProperties>
</file>